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9" r:id="rId3"/>
    <p:sldId id="260" r:id="rId4"/>
    <p:sldId id="282" r:id="rId5"/>
    <p:sldId id="262" r:id="rId6"/>
    <p:sldId id="272" r:id="rId7"/>
    <p:sldId id="281" r:id="rId8"/>
    <p:sldId id="263" r:id="rId9"/>
    <p:sldId id="270" r:id="rId10"/>
    <p:sldId id="261" r:id="rId11"/>
    <p:sldId id="277" r:id="rId12"/>
    <p:sldId id="274" r:id="rId13"/>
    <p:sldId id="280" r:id="rId14"/>
    <p:sldId id="257" r:id="rId15"/>
    <p:sldId id="265" r:id="rId16"/>
    <p:sldId id="279" r:id="rId17"/>
    <p:sldId id="264" r:id="rId18"/>
    <p:sldId id="266" r:id="rId19"/>
    <p:sldId id="267" r:id="rId20"/>
    <p:sldId id="268" r:id="rId21"/>
    <p:sldId id="278" r:id="rId22"/>
    <p:sldId id="273" r:id="rId23"/>
    <p:sldId id="276" r:id="rId24"/>
    <p:sldId id="283" r:id="rId25"/>
    <p:sldId id="25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8"/>
    <p:restoredTop sz="90476"/>
  </p:normalViewPr>
  <p:slideViewPr>
    <p:cSldViewPr snapToGrid="0" snapToObjects="1">
      <p:cViewPr varScale="1">
        <p:scale>
          <a:sx n="115" d="100"/>
          <a:sy n="115" d="100"/>
        </p:scale>
        <p:origin x="784" y="20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tiff>
</file>

<file path=ppt/media/image16.tiff>
</file>

<file path=ppt/media/image17.jpeg>
</file>

<file path=ppt/media/image18.tiff>
</file>

<file path=ppt/media/image2.jpeg>
</file>

<file path=ppt/media/image3.tiff>
</file>

<file path=ppt/media/image4.tiff>
</file>

<file path=ppt/media/image5.tiff>
</file>

<file path=ppt/media/image6.tiff>
</file>

<file path=ppt/media/image7.jpe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C1A06-ACA9-2E44-88C2-CAC1BF88DF69}" type="datetimeFigureOut">
              <a:t>8/25/20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EBD0C1-310B-484D-8420-DE3CBF8701A6}" type="slidenum">
              <a:t>‹#›</a:t>
            </a:fld>
            <a:endParaRPr lang="en-US"/>
          </a:p>
        </p:txBody>
      </p:sp>
    </p:spTree>
    <p:extLst>
      <p:ext uri="{BB962C8B-B14F-4D97-AF65-F5344CB8AC3E}">
        <p14:creationId xmlns:p14="http://schemas.microsoft.com/office/powerpoint/2010/main" val="616286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Aim is just to introduce them to the lab staff and get them comfortable talking in the space</a:t>
            </a:r>
          </a:p>
          <a:p>
            <a:r>
              <a:rPr lang="en-US" sz="1200" kern="1200" dirty="0">
                <a:solidFill>
                  <a:schemeClr val="tx1"/>
                </a:solidFill>
                <a:effectLst/>
                <a:latin typeface="+mn-lt"/>
                <a:ea typeface="+mn-ea"/>
                <a:cs typeface="+mn-cs"/>
              </a:rPr>
              <a:t>Why are they here? What brought them here?</a:t>
            </a:r>
          </a:p>
          <a:p>
            <a:r>
              <a:rPr lang="en-US" sz="1200" kern="1200" dirty="0">
                <a:solidFill>
                  <a:schemeClr val="tx1"/>
                </a:solidFill>
                <a:effectLst/>
                <a:latin typeface="+mn-lt"/>
                <a:ea typeface="+mn-ea"/>
                <a:cs typeface="+mn-cs"/>
              </a:rPr>
              <a:t>What is digital humanities for each of us? What was our own particular path into it</a:t>
            </a:r>
          </a:p>
          <a:p>
            <a:r>
              <a:rPr lang="en-US" sz="1200" kern="1200" dirty="0">
                <a:solidFill>
                  <a:schemeClr val="tx1"/>
                </a:solidFill>
                <a:effectLst/>
                <a:latin typeface="+mn-lt"/>
                <a:ea typeface="+mn-ea"/>
                <a:cs typeface="+mn-cs"/>
              </a:rPr>
              <a:t>welcome to ask me</a:t>
            </a:r>
            <a:r>
              <a:rPr lang="en-US" sz="1200" kern="1200" baseline="0" dirty="0">
                <a:solidFill>
                  <a:schemeClr val="tx1"/>
                </a:solidFill>
                <a:effectLst/>
                <a:latin typeface="+mn-lt"/>
                <a:ea typeface="+mn-ea"/>
                <a:cs typeface="+mn-cs"/>
              </a:rPr>
              <a:t> or </a:t>
            </a:r>
            <a:r>
              <a:rPr lang="en-US" sz="1200" kern="1200" baseline="0">
                <a:solidFill>
                  <a:schemeClr val="tx1"/>
                </a:solidFill>
                <a:effectLst/>
                <a:latin typeface="+mn-lt"/>
                <a:ea typeface="+mn-ea"/>
                <a:cs typeface="+mn-cs"/>
              </a:rPr>
              <a:t>us questions as we go</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0EBD0C1-310B-484D-8420-DE3CBF8701A6}" type="slidenum">
              <a:t>1</a:t>
            </a:fld>
            <a:endParaRPr lang="en-US"/>
          </a:p>
        </p:txBody>
      </p:sp>
    </p:spTree>
    <p:extLst>
      <p:ext uri="{BB962C8B-B14F-4D97-AF65-F5344CB8AC3E}">
        <p14:creationId xmlns:p14="http://schemas.microsoft.com/office/powerpoint/2010/main" val="95471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17</a:t>
            </a:fld>
            <a:endParaRPr lang="en-US"/>
          </a:p>
        </p:txBody>
      </p:sp>
    </p:spTree>
    <p:extLst>
      <p:ext uri="{BB962C8B-B14F-4D97-AF65-F5344CB8AC3E}">
        <p14:creationId xmlns:p14="http://schemas.microsoft.com/office/powerpoint/2010/main" val="1999492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21</a:t>
            </a:fld>
            <a:endParaRPr lang="en-US"/>
          </a:p>
        </p:txBody>
      </p:sp>
    </p:spTree>
    <p:extLst>
      <p:ext uri="{BB962C8B-B14F-4D97-AF65-F5344CB8AC3E}">
        <p14:creationId xmlns:p14="http://schemas.microsoft.com/office/powerpoint/2010/main" val="1275936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are you here?</a:t>
            </a:r>
          </a:p>
          <a:p>
            <a:r>
              <a:rPr lang="en-US" dirty="0"/>
              <a:t>What do you want out of life?</a:t>
            </a:r>
            <a:br>
              <a:rPr lang="en-US" dirty="0"/>
            </a:br>
            <a:r>
              <a:rPr lang="en-US" dirty="0"/>
              <a:t>Who are you really?</a:t>
            </a:r>
          </a:p>
          <a:p>
            <a:r>
              <a:rPr lang="en-US" dirty="0"/>
              <a:t>What are</a:t>
            </a:r>
            <a:r>
              <a:rPr lang="en-US" baseline="0" dirty="0"/>
              <a:t> some general reactions to the documents I circulated in advance</a:t>
            </a:r>
            <a:endParaRPr lang="en-US" dirty="0"/>
          </a:p>
        </p:txBody>
      </p:sp>
      <p:sp>
        <p:nvSpPr>
          <p:cNvPr id="4" name="Slide Number Placeholder 3"/>
          <p:cNvSpPr>
            <a:spLocks noGrp="1"/>
          </p:cNvSpPr>
          <p:nvPr>
            <p:ph type="sldNum" sz="quarter" idx="10"/>
          </p:nvPr>
        </p:nvSpPr>
        <p:spPr/>
        <p:txBody>
          <a:bodyPr/>
          <a:lstStyle/>
          <a:p>
            <a:fld id="{A0EBD0C1-310B-484D-8420-DE3CBF8701A6}" type="slidenum">
              <a:t>25</a:t>
            </a:fld>
            <a:endParaRPr lang="en-US"/>
          </a:p>
        </p:txBody>
      </p:sp>
    </p:spTree>
    <p:extLst>
      <p:ext uri="{BB962C8B-B14F-4D97-AF65-F5344CB8AC3E}">
        <p14:creationId xmlns:p14="http://schemas.microsoft.com/office/powerpoint/2010/main" val="84283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3</a:t>
            </a:fld>
            <a:endParaRPr lang="en-US"/>
          </a:p>
        </p:txBody>
      </p:sp>
    </p:spTree>
    <p:extLst>
      <p:ext uri="{BB962C8B-B14F-4D97-AF65-F5344CB8AC3E}">
        <p14:creationId xmlns:p14="http://schemas.microsoft.com/office/powerpoint/2010/main" val="4158954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5</a:t>
            </a:fld>
            <a:endParaRPr lang="en-US"/>
          </a:p>
        </p:txBody>
      </p:sp>
    </p:spTree>
    <p:extLst>
      <p:ext uri="{BB962C8B-B14F-4D97-AF65-F5344CB8AC3E}">
        <p14:creationId xmlns:p14="http://schemas.microsoft.com/office/powerpoint/2010/main" val="4044094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program and pass out handbills</a:t>
            </a:r>
          </a:p>
        </p:txBody>
      </p:sp>
      <p:sp>
        <p:nvSpPr>
          <p:cNvPr id="4" name="Slide Number Placeholder 3"/>
          <p:cNvSpPr>
            <a:spLocks noGrp="1"/>
          </p:cNvSpPr>
          <p:nvPr>
            <p:ph type="sldNum" sz="quarter" idx="10"/>
          </p:nvPr>
        </p:nvSpPr>
        <p:spPr/>
        <p:txBody>
          <a:bodyPr/>
          <a:lstStyle/>
          <a:p>
            <a:fld id="{A0EBD0C1-310B-484D-8420-DE3CBF8701A6}" type="slidenum">
              <a:t>6</a:t>
            </a:fld>
            <a:endParaRPr lang="en-US"/>
          </a:p>
        </p:txBody>
      </p:sp>
    </p:spTree>
    <p:extLst>
      <p:ext uri="{BB962C8B-B14F-4D97-AF65-F5344CB8AC3E}">
        <p14:creationId xmlns:p14="http://schemas.microsoft.com/office/powerpoint/2010/main" val="687177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7</a:t>
            </a:fld>
            <a:endParaRPr lang="en-US"/>
          </a:p>
        </p:txBody>
      </p:sp>
    </p:spTree>
    <p:extLst>
      <p:ext uri="{BB962C8B-B14F-4D97-AF65-F5344CB8AC3E}">
        <p14:creationId xmlns:p14="http://schemas.microsoft.com/office/powerpoint/2010/main" val="3808063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8</a:t>
            </a:fld>
            <a:endParaRPr lang="en-US"/>
          </a:p>
        </p:txBody>
      </p:sp>
    </p:spTree>
    <p:extLst>
      <p:ext uri="{BB962C8B-B14F-4D97-AF65-F5344CB8AC3E}">
        <p14:creationId xmlns:p14="http://schemas.microsoft.com/office/powerpoint/2010/main" val="2361868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9</a:t>
            </a:fld>
            <a:endParaRPr lang="en-US"/>
          </a:p>
        </p:txBody>
      </p:sp>
    </p:spTree>
    <p:extLst>
      <p:ext uri="{BB962C8B-B14F-4D97-AF65-F5344CB8AC3E}">
        <p14:creationId xmlns:p14="http://schemas.microsoft.com/office/powerpoint/2010/main" val="1677677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idea behind this is really that you're going to be doing stuff at the same time that you're thinking. Talking at the same time that you're working. Solo but mostly in various iterations of together. </a:t>
            </a:r>
          </a:p>
        </p:txBody>
      </p:sp>
      <p:sp>
        <p:nvSpPr>
          <p:cNvPr id="4" name="Slide Number Placeholder 3"/>
          <p:cNvSpPr>
            <a:spLocks noGrp="1"/>
          </p:cNvSpPr>
          <p:nvPr>
            <p:ph type="sldNum" sz="quarter" idx="10"/>
          </p:nvPr>
        </p:nvSpPr>
        <p:spPr/>
        <p:txBody>
          <a:bodyPr/>
          <a:lstStyle/>
          <a:p>
            <a:fld id="{A0EBD0C1-310B-484D-8420-DE3CBF8701A6}" type="slidenum">
              <a:rPr lang="en-US"/>
              <a:t>14</a:t>
            </a:fld>
            <a:endParaRPr lang="en-US"/>
          </a:p>
        </p:txBody>
      </p:sp>
    </p:spTree>
    <p:extLst>
      <p:ext uri="{BB962C8B-B14F-4D97-AF65-F5344CB8AC3E}">
        <p14:creationId xmlns:p14="http://schemas.microsoft.com/office/powerpoint/2010/main" val="33737507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EBD0C1-310B-484D-8420-DE3CBF8701A6}" type="slidenum">
              <a:rPr lang="en-US"/>
              <a:t>16</a:t>
            </a:fld>
            <a:endParaRPr lang="en-US"/>
          </a:p>
        </p:txBody>
      </p:sp>
    </p:spTree>
    <p:extLst>
      <p:ext uri="{BB962C8B-B14F-4D97-AF65-F5344CB8AC3E}">
        <p14:creationId xmlns:p14="http://schemas.microsoft.com/office/powerpoint/2010/main" val="1289991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5C50E-FC7A-EC4E-A190-E17B377764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D39658-5D95-1445-8669-FB1E25048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CED408-3F5F-BC4B-86CE-AE34309BC28F}"/>
              </a:ext>
            </a:extLst>
          </p:cNvPr>
          <p:cNvSpPr>
            <a:spLocks noGrp="1"/>
          </p:cNvSpPr>
          <p:nvPr>
            <p:ph type="dt" sz="half" idx="10"/>
          </p:nvPr>
        </p:nvSpPr>
        <p:spPr/>
        <p:txBody>
          <a:bodyPr/>
          <a:lstStyle/>
          <a:p>
            <a:fld id="{336A27A3-144E-A44E-8D83-94E8A9DE69CD}" type="datetimeFigureOut">
              <a:t>8/25/20</a:t>
            </a:fld>
            <a:endParaRPr lang="en-US"/>
          </a:p>
        </p:txBody>
      </p:sp>
      <p:sp>
        <p:nvSpPr>
          <p:cNvPr id="5" name="Footer Placeholder 4">
            <a:extLst>
              <a:ext uri="{FF2B5EF4-FFF2-40B4-BE49-F238E27FC236}">
                <a16:creationId xmlns:a16="http://schemas.microsoft.com/office/drawing/2014/main" id="{7B0B4CE6-39EC-874B-8DDE-FC1A43714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BACF8-509F-C94C-86BC-39191E3C7F8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162300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1381B-7C1A-7D46-91B9-5890E1716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A9B5B4-BF1C-C24C-A455-585B6EF1E4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1E4C6-9C0A-8349-8FB8-BD3F68B412E9}"/>
              </a:ext>
            </a:extLst>
          </p:cNvPr>
          <p:cNvSpPr>
            <a:spLocks noGrp="1"/>
          </p:cNvSpPr>
          <p:nvPr>
            <p:ph type="dt" sz="half" idx="10"/>
          </p:nvPr>
        </p:nvSpPr>
        <p:spPr/>
        <p:txBody>
          <a:bodyPr/>
          <a:lstStyle/>
          <a:p>
            <a:fld id="{336A27A3-144E-A44E-8D83-94E8A9DE69CD}" type="datetimeFigureOut">
              <a:t>8/25/20</a:t>
            </a:fld>
            <a:endParaRPr lang="en-US"/>
          </a:p>
        </p:txBody>
      </p:sp>
      <p:sp>
        <p:nvSpPr>
          <p:cNvPr id="5" name="Footer Placeholder 4">
            <a:extLst>
              <a:ext uri="{FF2B5EF4-FFF2-40B4-BE49-F238E27FC236}">
                <a16:creationId xmlns:a16="http://schemas.microsoft.com/office/drawing/2014/main" id="{792ED95F-6B13-134B-98E1-3BE4EA57C9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C8E89-8A02-C647-830D-3A0B981275C3}"/>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8470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749353-13D2-904E-88DD-4C451C6A1B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1A04C0-A00A-514D-8295-03E6F5BB97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57D9F-D4ED-7E4D-B539-AD9FE8AF8F7B}"/>
              </a:ext>
            </a:extLst>
          </p:cNvPr>
          <p:cNvSpPr>
            <a:spLocks noGrp="1"/>
          </p:cNvSpPr>
          <p:nvPr>
            <p:ph type="dt" sz="half" idx="10"/>
          </p:nvPr>
        </p:nvSpPr>
        <p:spPr/>
        <p:txBody>
          <a:bodyPr/>
          <a:lstStyle/>
          <a:p>
            <a:fld id="{336A27A3-144E-A44E-8D83-94E8A9DE69CD}" type="datetimeFigureOut">
              <a:t>8/25/20</a:t>
            </a:fld>
            <a:endParaRPr lang="en-US"/>
          </a:p>
        </p:txBody>
      </p:sp>
      <p:sp>
        <p:nvSpPr>
          <p:cNvPr id="5" name="Footer Placeholder 4">
            <a:extLst>
              <a:ext uri="{FF2B5EF4-FFF2-40B4-BE49-F238E27FC236}">
                <a16:creationId xmlns:a16="http://schemas.microsoft.com/office/drawing/2014/main" id="{03FBBD20-53EB-814D-83A2-A0A9C6E667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76C6D-6C6E-B948-9E91-C1DB0E810EF7}"/>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097806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3D3A-CA24-5C4E-A3EF-3098B4FA9A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DB5046-F8DF-5E47-A39B-4B40A937AFB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6221B-112A-8049-AE5E-BD0245EFBF46}"/>
              </a:ext>
            </a:extLst>
          </p:cNvPr>
          <p:cNvSpPr>
            <a:spLocks noGrp="1"/>
          </p:cNvSpPr>
          <p:nvPr>
            <p:ph type="dt" sz="half" idx="10"/>
          </p:nvPr>
        </p:nvSpPr>
        <p:spPr/>
        <p:txBody>
          <a:bodyPr/>
          <a:lstStyle/>
          <a:p>
            <a:fld id="{336A27A3-144E-A44E-8D83-94E8A9DE69CD}" type="datetimeFigureOut">
              <a:t>8/25/20</a:t>
            </a:fld>
            <a:endParaRPr lang="en-US"/>
          </a:p>
        </p:txBody>
      </p:sp>
      <p:sp>
        <p:nvSpPr>
          <p:cNvPr id="5" name="Footer Placeholder 4">
            <a:extLst>
              <a:ext uri="{FF2B5EF4-FFF2-40B4-BE49-F238E27FC236}">
                <a16:creationId xmlns:a16="http://schemas.microsoft.com/office/drawing/2014/main" id="{23C30FC4-9B19-3A46-847B-153D9DF38C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711E61-7D3E-8944-BB52-E69C3285FCBC}"/>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578799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E2F6C-3BFE-B844-A2B5-09F403218A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4C80E4-B1C7-9B4E-96EB-EBCDB5982D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776021-AF7A-4F4B-A8FE-BE981AA6D9DD}"/>
              </a:ext>
            </a:extLst>
          </p:cNvPr>
          <p:cNvSpPr>
            <a:spLocks noGrp="1"/>
          </p:cNvSpPr>
          <p:nvPr>
            <p:ph type="dt" sz="half" idx="10"/>
          </p:nvPr>
        </p:nvSpPr>
        <p:spPr/>
        <p:txBody>
          <a:bodyPr/>
          <a:lstStyle/>
          <a:p>
            <a:fld id="{336A27A3-144E-A44E-8D83-94E8A9DE69CD}" type="datetimeFigureOut">
              <a:t>8/25/20</a:t>
            </a:fld>
            <a:endParaRPr lang="en-US"/>
          </a:p>
        </p:txBody>
      </p:sp>
      <p:sp>
        <p:nvSpPr>
          <p:cNvPr id="5" name="Footer Placeholder 4">
            <a:extLst>
              <a:ext uri="{FF2B5EF4-FFF2-40B4-BE49-F238E27FC236}">
                <a16:creationId xmlns:a16="http://schemas.microsoft.com/office/drawing/2014/main" id="{8D057651-3519-EC4E-AB72-38F4EEB89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121AA-63AD-4F41-A780-E7296D64A8E4}"/>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709665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1C79-D641-1A42-B3FF-B5F4D6FBA3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A3859-7E5A-0D43-AA3C-4F21A27A8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9C4005-47A4-8A4B-828F-593D1220D23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43A455-0B68-6445-B923-0941AF95B169}"/>
              </a:ext>
            </a:extLst>
          </p:cNvPr>
          <p:cNvSpPr>
            <a:spLocks noGrp="1"/>
          </p:cNvSpPr>
          <p:nvPr>
            <p:ph type="dt" sz="half" idx="10"/>
          </p:nvPr>
        </p:nvSpPr>
        <p:spPr/>
        <p:txBody>
          <a:bodyPr/>
          <a:lstStyle/>
          <a:p>
            <a:fld id="{336A27A3-144E-A44E-8D83-94E8A9DE69CD}" type="datetimeFigureOut">
              <a:t>8/25/20</a:t>
            </a:fld>
            <a:endParaRPr lang="en-US"/>
          </a:p>
        </p:txBody>
      </p:sp>
      <p:sp>
        <p:nvSpPr>
          <p:cNvPr id="6" name="Footer Placeholder 5">
            <a:extLst>
              <a:ext uri="{FF2B5EF4-FFF2-40B4-BE49-F238E27FC236}">
                <a16:creationId xmlns:a16="http://schemas.microsoft.com/office/drawing/2014/main" id="{95FBDE27-FBF1-BE46-880F-887B6A471C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3A3B7-4D4C-3346-AC5C-B4E70B274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242229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7CAC-B3C5-C943-8ED2-D9F3F27E59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4697C6-42C4-494D-815D-416C7F419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8DE056-79ED-E942-AB2C-1C914FA798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15188-1478-4743-8D3D-0E35560DD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9C1C70-3E56-AB42-95B3-C61292B4EE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D6B05D-9DE1-3844-9746-57F004896A08}"/>
              </a:ext>
            </a:extLst>
          </p:cNvPr>
          <p:cNvSpPr>
            <a:spLocks noGrp="1"/>
          </p:cNvSpPr>
          <p:nvPr>
            <p:ph type="dt" sz="half" idx="10"/>
          </p:nvPr>
        </p:nvSpPr>
        <p:spPr/>
        <p:txBody>
          <a:bodyPr/>
          <a:lstStyle/>
          <a:p>
            <a:fld id="{336A27A3-144E-A44E-8D83-94E8A9DE69CD}" type="datetimeFigureOut">
              <a:t>8/25/20</a:t>
            </a:fld>
            <a:endParaRPr lang="en-US"/>
          </a:p>
        </p:txBody>
      </p:sp>
      <p:sp>
        <p:nvSpPr>
          <p:cNvPr id="8" name="Footer Placeholder 7">
            <a:extLst>
              <a:ext uri="{FF2B5EF4-FFF2-40B4-BE49-F238E27FC236}">
                <a16:creationId xmlns:a16="http://schemas.microsoft.com/office/drawing/2014/main" id="{7DB4109E-FD1C-864A-8717-6EA9D62132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93633A-D1BB-B647-8977-3C7F2A0B9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319272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54AD-E326-1E40-8138-FD1210109D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9199CF-C8E4-BF4D-9163-8FB306B10EA3}"/>
              </a:ext>
            </a:extLst>
          </p:cNvPr>
          <p:cNvSpPr>
            <a:spLocks noGrp="1"/>
          </p:cNvSpPr>
          <p:nvPr>
            <p:ph type="dt" sz="half" idx="10"/>
          </p:nvPr>
        </p:nvSpPr>
        <p:spPr/>
        <p:txBody>
          <a:bodyPr/>
          <a:lstStyle/>
          <a:p>
            <a:fld id="{336A27A3-144E-A44E-8D83-94E8A9DE69CD}" type="datetimeFigureOut">
              <a:t>8/25/20</a:t>
            </a:fld>
            <a:endParaRPr lang="en-US"/>
          </a:p>
        </p:txBody>
      </p:sp>
      <p:sp>
        <p:nvSpPr>
          <p:cNvPr id="4" name="Footer Placeholder 3">
            <a:extLst>
              <a:ext uri="{FF2B5EF4-FFF2-40B4-BE49-F238E27FC236}">
                <a16:creationId xmlns:a16="http://schemas.microsoft.com/office/drawing/2014/main" id="{790D276E-3965-CF42-AB96-8E99A122CE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9EFD-3AB0-614C-A43D-61E21266ECF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03049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86F40-C65E-E74B-A0C3-E1E82F60E112}"/>
              </a:ext>
            </a:extLst>
          </p:cNvPr>
          <p:cNvSpPr>
            <a:spLocks noGrp="1"/>
          </p:cNvSpPr>
          <p:nvPr>
            <p:ph type="dt" sz="half" idx="10"/>
          </p:nvPr>
        </p:nvSpPr>
        <p:spPr/>
        <p:txBody>
          <a:bodyPr/>
          <a:lstStyle/>
          <a:p>
            <a:fld id="{336A27A3-144E-A44E-8D83-94E8A9DE69CD}" type="datetimeFigureOut">
              <a:t>8/25/20</a:t>
            </a:fld>
            <a:endParaRPr lang="en-US"/>
          </a:p>
        </p:txBody>
      </p:sp>
      <p:sp>
        <p:nvSpPr>
          <p:cNvPr id="3" name="Footer Placeholder 2">
            <a:extLst>
              <a:ext uri="{FF2B5EF4-FFF2-40B4-BE49-F238E27FC236}">
                <a16:creationId xmlns:a16="http://schemas.microsoft.com/office/drawing/2014/main" id="{6916798A-C22E-F84C-98A3-03CD164F64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D2C48C-F740-7946-B6C6-7A41C87F7DD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149882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7F7D7-94DF-0944-907F-6D86015932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F2E79-4179-F04A-8506-4328CE15BE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2D51CE-8416-324F-9C00-AA97549AE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8C888A-D539-C84A-B38D-1B1A7AFEED76}"/>
              </a:ext>
            </a:extLst>
          </p:cNvPr>
          <p:cNvSpPr>
            <a:spLocks noGrp="1"/>
          </p:cNvSpPr>
          <p:nvPr>
            <p:ph type="dt" sz="half" idx="10"/>
          </p:nvPr>
        </p:nvSpPr>
        <p:spPr/>
        <p:txBody>
          <a:bodyPr/>
          <a:lstStyle/>
          <a:p>
            <a:fld id="{336A27A3-144E-A44E-8D83-94E8A9DE69CD}" type="datetimeFigureOut">
              <a:t>8/25/20</a:t>
            </a:fld>
            <a:endParaRPr lang="en-US"/>
          </a:p>
        </p:txBody>
      </p:sp>
      <p:sp>
        <p:nvSpPr>
          <p:cNvPr id="6" name="Footer Placeholder 5">
            <a:extLst>
              <a:ext uri="{FF2B5EF4-FFF2-40B4-BE49-F238E27FC236}">
                <a16:creationId xmlns:a16="http://schemas.microsoft.com/office/drawing/2014/main" id="{A6252DE9-982C-314E-995B-AA8F1CB414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F17F3B-ECF6-8140-8591-3C80675905E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69281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D2DCD-D42C-1547-8A2A-46738883A3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E3FCE2-A70E-ED4E-88D7-63120871F5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0D5788-34DC-EE48-8EBF-EBAD4901F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A278EF-D9BE-6044-8A05-F49CDFBAE796}"/>
              </a:ext>
            </a:extLst>
          </p:cNvPr>
          <p:cNvSpPr>
            <a:spLocks noGrp="1"/>
          </p:cNvSpPr>
          <p:nvPr>
            <p:ph type="dt" sz="half" idx="10"/>
          </p:nvPr>
        </p:nvSpPr>
        <p:spPr/>
        <p:txBody>
          <a:bodyPr/>
          <a:lstStyle/>
          <a:p>
            <a:fld id="{336A27A3-144E-A44E-8D83-94E8A9DE69CD}" type="datetimeFigureOut">
              <a:t>8/25/20</a:t>
            </a:fld>
            <a:endParaRPr lang="en-US"/>
          </a:p>
        </p:txBody>
      </p:sp>
      <p:sp>
        <p:nvSpPr>
          <p:cNvPr id="6" name="Footer Placeholder 5">
            <a:extLst>
              <a:ext uri="{FF2B5EF4-FFF2-40B4-BE49-F238E27FC236}">
                <a16:creationId xmlns:a16="http://schemas.microsoft.com/office/drawing/2014/main" id="{73C06A24-F835-E245-A98F-0774F2A33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5E262-C135-094F-9F4D-20AF18E855B2}"/>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561933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126AE8-5484-FF44-8620-0A8370C49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9E5D48-E4D6-534A-8487-CC7340603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AA099-D805-BB4B-A926-EA0ECD0D62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A27A3-144E-A44E-8D83-94E8A9DE69CD}" type="datetimeFigureOut">
              <a:t>8/25/20</a:t>
            </a:fld>
            <a:endParaRPr lang="en-US"/>
          </a:p>
        </p:txBody>
      </p:sp>
      <p:sp>
        <p:nvSpPr>
          <p:cNvPr id="5" name="Footer Placeholder 4">
            <a:extLst>
              <a:ext uri="{FF2B5EF4-FFF2-40B4-BE49-F238E27FC236}">
                <a16:creationId xmlns:a16="http://schemas.microsoft.com/office/drawing/2014/main" id="{B0C46E75-FCD3-0548-B4DC-2E79EC093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A1432E-08A5-7140-9E8B-4B857FD1E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45A2DE-13AF-164E-8BFD-6B50EA6D9DDB}" type="slidenum">
              <a:t>‹#›</a:t>
            </a:fld>
            <a:endParaRPr lang="en-US"/>
          </a:p>
        </p:txBody>
      </p:sp>
    </p:spTree>
    <p:extLst>
      <p:ext uri="{BB962C8B-B14F-4D97-AF65-F5344CB8AC3E}">
        <p14:creationId xmlns:p14="http://schemas.microsoft.com/office/powerpoint/2010/main" val="2596009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tinyurl.com/DHslack"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7FB6E8-758C-C54C-AE26-4384696F6EFC}"/>
              </a:ext>
            </a:extLst>
          </p:cNvPr>
          <p:cNvPicPr>
            <a:picLocks noChangeAspect="1"/>
          </p:cNvPicPr>
          <p:nvPr/>
        </p:nvPicPr>
        <p:blipFill rotWithShape="1">
          <a:blip r:embed="rId3">
            <a:alphaModFix amt="85000"/>
          </a:blip>
          <a:srcRect/>
          <a:stretch/>
        </p:blipFill>
        <p:spPr>
          <a:xfrm>
            <a:off x="0" y="0"/>
            <a:ext cx="12192000" cy="7962900"/>
          </a:xfrm>
          <a:prstGeom prst="rect">
            <a:avLst/>
          </a:prstGeom>
        </p:spPr>
      </p:pic>
      <p:sp>
        <p:nvSpPr>
          <p:cNvPr id="3" name="Subtitle 2">
            <a:extLst>
              <a:ext uri="{FF2B5EF4-FFF2-40B4-BE49-F238E27FC236}">
                <a16:creationId xmlns:a16="http://schemas.microsoft.com/office/drawing/2014/main" id="{0E178B50-A6CA-6E41-81F9-44D8E4F7CDBC}"/>
              </a:ext>
            </a:extLst>
          </p:cNvPr>
          <p:cNvSpPr>
            <a:spLocks noGrp="1"/>
          </p:cNvSpPr>
          <p:nvPr>
            <p:ph type="subTitle" idx="1"/>
          </p:nvPr>
        </p:nvSpPr>
        <p:spPr/>
        <p:txBody>
          <a:bodyPr/>
          <a:lstStyle/>
          <a:p>
            <a:endParaRPr lang="en-US" dirty="0"/>
          </a:p>
        </p:txBody>
      </p:sp>
      <p:sp>
        <p:nvSpPr>
          <p:cNvPr id="7" name="Title 6">
            <a:extLst>
              <a:ext uri="{FF2B5EF4-FFF2-40B4-BE49-F238E27FC236}">
                <a16:creationId xmlns:a16="http://schemas.microsoft.com/office/drawing/2014/main" id="{AD2FA27C-83F2-F841-8AC2-208105AC25DA}"/>
              </a:ext>
            </a:extLst>
          </p:cNvPr>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106954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D703-C240-E443-AA94-F89AF5C23505}"/>
              </a:ext>
            </a:extLst>
          </p:cNvPr>
          <p:cNvSpPr>
            <a:spLocks noGrp="1"/>
          </p:cNvSpPr>
          <p:nvPr>
            <p:ph type="title"/>
          </p:nvPr>
        </p:nvSpPr>
        <p:spPr/>
        <p:txBody>
          <a:bodyPr/>
          <a:lstStyle/>
          <a:p>
            <a:r>
              <a:rPr lang="en-US"/>
              <a:t>Blogging</a:t>
            </a:r>
          </a:p>
        </p:txBody>
      </p:sp>
      <p:sp>
        <p:nvSpPr>
          <p:cNvPr id="3" name="Content Placeholder 2">
            <a:extLst>
              <a:ext uri="{FF2B5EF4-FFF2-40B4-BE49-F238E27FC236}">
                <a16:creationId xmlns:a16="http://schemas.microsoft.com/office/drawing/2014/main" id="{F0231477-432B-454B-9ADD-34A4290A134E}"/>
              </a:ext>
            </a:extLst>
          </p:cNvPr>
          <p:cNvSpPr>
            <a:spLocks noGrp="1"/>
          </p:cNvSpPr>
          <p:nvPr>
            <p:ph idx="1"/>
          </p:nvPr>
        </p:nvSpPr>
        <p:spPr/>
        <p:txBody>
          <a:bodyPr/>
          <a:lstStyle/>
          <a:p>
            <a:r>
              <a:rPr lang="en-US" dirty="0"/>
              <a:t>Expected to blog semi-regularly</a:t>
            </a:r>
          </a:p>
          <a:p>
            <a:r>
              <a:rPr lang="en-US" dirty="0"/>
              <a:t>Aim for two each semester; feel free to do more. </a:t>
            </a:r>
          </a:p>
          <a:p>
            <a:r>
              <a:rPr lang="en-US" dirty="0"/>
              <a:t>For most of you, this will be unpleasant. That's ok!</a:t>
            </a:r>
          </a:p>
          <a:p>
            <a:r>
              <a:rPr lang="en-US" dirty="0"/>
              <a:t>A blog post can be anything you want it to be!</a:t>
            </a:r>
          </a:p>
          <a:p>
            <a:r>
              <a:rPr lang="en-US" dirty="0"/>
              <a:t>Check </a:t>
            </a:r>
            <a:r>
              <a:rPr lang="en-US" dirty="0" err="1"/>
              <a:t>scholarslab.org</a:t>
            </a:r>
            <a:r>
              <a:rPr lang="en-US" dirty="0"/>
              <a:t> for ideas</a:t>
            </a:r>
          </a:p>
          <a:p>
            <a:r>
              <a:rPr lang="en-US" dirty="0" err="1"/>
              <a:t>bit.ly</a:t>
            </a:r>
            <a:r>
              <a:rPr lang="en-US" dirty="0"/>
              <a:t>/Slab-Blog-Docs</a:t>
            </a:r>
          </a:p>
          <a:p>
            <a:r>
              <a:rPr lang="en-US" dirty="0"/>
              <a:t>Start drafting now, and we'll work on a time for helping you</a:t>
            </a:r>
          </a:p>
          <a:p>
            <a:r>
              <a:rPr lang="en-US" dirty="0"/>
              <a:t>Caveat about the internet/cesspool</a:t>
            </a:r>
          </a:p>
        </p:txBody>
      </p:sp>
      <p:pic>
        <p:nvPicPr>
          <p:cNvPr id="5" name="Picture 4">
            <a:extLst>
              <a:ext uri="{FF2B5EF4-FFF2-40B4-BE49-F238E27FC236}">
                <a16:creationId xmlns:a16="http://schemas.microsoft.com/office/drawing/2014/main" id="{4A22FF33-8B4E-FA46-AF61-96B750B15F4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46755" y="195948"/>
            <a:ext cx="3410465" cy="4547286"/>
          </a:xfrm>
          <a:prstGeom prst="rect">
            <a:avLst/>
          </a:prstGeom>
        </p:spPr>
      </p:pic>
    </p:spTree>
    <p:extLst>
      <p:ext uri="{BB962C8B-B14F-4D97-AF65-F5344CB8AC3E}">
        <p14:creationId xmlns:p14="http://schemas.microsoft.com/office/powerpoint/2010/main" val="15944216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4C3920-8EBE-2F49-8B29-CDBF9F5A1F7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868" y="-845820"/>
            <a:ext cx="12177132" cy="8321040"/>
          </a:xfrm>
          <a:prstGeom prst="rect">
            <a:avLst/>
          </a:prstGeom>
        </p:spPr>
      </p:pic>
    </p:spTree>
    <p:extLst>
      <p:ext uri="{BB962C8B-B14F-4D97-AF65-F5344CB8AC3E}">
        <p14:creationId xmlns:p14="http://schemas.microsoft.com/office/powerpoint/2010/main" val="1496805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8915-480A-BE4B-963A-5A5E09B82A28}"/>
              </a:ext>
            </a:extLst>
          </p:cNvPr>
          <p:cNvSpPr>
            <a:spLocks noGrp="1"/>
          </p:cNvSpPr>
          <p:nvPr>
            <p:ph type="title"/>
          </p:nvPr>
        </p:nvSpPr>
        <p:spPr/>
        <p:txBody>
          <a:bodyPr/>
          <a:lstStyle/>
          <a:p>
            <a:r>
              <a:rPr lang="en-US"/>
              <a:t>Slack</a:t>
            </a:r>
          </a:p>
        </p:txBody>
      </p:sp>
      <p:sp>
        <p:nvSpPr>
          <p:cNvPr id="3" name="Content Placeholder 2">
            <a:extLst>
              <a:ext uri="{FF2B5EF4-FFF2-40B4-BE49-F238E27FC236}">
                <a16:creationId xmlns:a16="http://schemas.microsoft.com/office/drawing/2014/main" id="{8E5D73F1-58CC-564C-92FB-159809D8710C}"/>
              </a:ext>
            </a:extLst>
          </p:cNvPr>
          <p:cNvSpPr>
            <a:spLocks noGrp="1"/>
          </p:cNvSpPr>
          <p:nvPr>
            <p:ph idx="1"/>
          </p:nvPr>
        </p:nvSpPr>
        <p:spPr/>
        <p:txBody>
          <a:bodyPr/>
          <a:lstStyle/>
          <a:p>
            <a:r>
              <a:rPr lang="en-US" dirty="0"/>
              <a:t>All invited to the Scholars' Lab slack</a:t>
            </a:r>
          </a:p>
          <a:p>
            <a:r>
              <a:rPr lang="en-US" dirty="0"/>
              <a:t>Feel free to make your own channels, but also good to be public</a:t>
            </a:r>
          </a:p>
          <a:p>
            <a:r>
              <a:rPr lang="en-US" dirty="0"/>
              <a:t>Anything we post you're welcome to chime in on</a:t>
            </a:r>
          </a:p>
          <a:p>
            <a:r>
              <a:rPr lang="en-US" dirty="0"/>
              <a:t>DH Slack - </a:t>
            </a:r>
            <a:r>
              <a:rPr lang="en-US" u="sng" dirty="0">
                <a:hlinkClick r:id="rId2"/>
              </a:rPr>
              <a:t>tinyurl.com/DHslack</a:t>
            </a:r>
            <a:endParaRPr lang="en-US" u="sng" dirty="0"/>
          </a:p>
          <a:p>
            <a:r>
              <a:rPr lang="en-US" dirty="0"/>
              <a:t>Amanda thoughts?</a:t>
            </a:r>
          </a:p>
        </p:txBody>
      </p:sp>
    </p:spTree>
    <p:extLst>
      <p:ext uri="{BB962C8B-B14F-4D97-AF65-F5344CB8AC3E}">
        <p14:creationId xmlns:p14="http://schemas.microsoft.com/office/powerpoint/2010/main" val="2362863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D7AD6-C963-3446-9BB7-E1678973B4C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270933"/>
            <a:ext cx="12196506" cy="8128000"/>
          </a:xfrm>
          <a:prstGeom prst="rect">
            <a:avLst/>
          </a:prstGeom>
        </p:spPr>
      </p:pic>
    </p:spTree>
    <p:extLst>
      <p:ext uri="{BB962C8B-B14F-4D97-AF65-F5344CB8AC3E}">
        <p14:creationId xmlns:p14="http://schemas.microsoft.com/office/powerpoint/2010/main" val="2618611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lnSpcReduction="10000"/>
          </a:bodyPr>
          <a:lstStyle/>
          <a:p>
            <a:r>
              <a:rPr lang="en-US"/>
              <a:t>Year-long (or more) project where we give the thing, more or less</a:t>
            </a:r>
          </a:p>
          <a:p>
            <a:pPr lvl="1"/>
            <a:r>
              <a:rPr lang="en-US"/>
              <a:t>Prism – prism.scholarslab.org</a:t>
            </a:r>
          </a:p>
          <a:p>
            <a:pPr lvl="1"/>
            <a:r>
              <a:rPr lang="en-US"/>
              <a:t>Ivanhoe – ivanhoe.scholarslab.org</a:t>
            </a:r>
          </a:p>
          <a:p>
            <a:r>
              <a:rPr lang="en-US"/>
              <a:t>Pros</a:t>
            </a:r>
          </a:p>
          <a:p>
            <a:pPr lvl="1"/>
            <a:r>
              <a:rPr lang="en-US"/>
              <a:t>Intervention often feels more realized</a:t>
            </a:r>
          </a:p>
          <a:p>
            <a:pPr lvl="1"/>
            <a:r>
              <a:rPr lang="en-US"/>
              <a:t>Deep on a single technology</a:t>
            </a:r>
          </a:p>
          <a:p>
            <a:pPr lvl="1"/>
            <a:r>
              <a:rPr lang="en-US"/>
              <a:t>Predictable tech stack (easy to plan)</a:t>
            </a:r>
          </a:p>
          <a:p>
            <a:r>
              <a:rPr lang="en-US"/>
              <a:t>Cons</a:t>
            </a:r>
          </a:p>
          <a:p>
            <a:pPr lvl="1"/>
            <a:r>
              <a:rPr lang="en-US"/>
              <a:t>Students less invested</a:t>
            </a:r>
          </a:p>
          <a:p>
            <a:pPr lvl="1"/>
            <a:r>
              <a:rPr lang="en-US"/>
              <a:t>Students less empowered</a:t>
            </a:r>
          </a:p>
          <a:p>
            <a:pPr lvl="1"/>
            <a:r>
              <a:rPr lang="en-US"/>
              <a:t>Deep on a single technology </a:t>
            </a:r>
          </a:p>
          <a:p>
            <a:pPr lvl="1"/>
            <a:endParaRPr lang="en-US"/>
          </a:p>
        </p:txBody>
      </p:sp>
    </p:spTree>
    <p:extLst>
      <p:ext uri="{BB962C8B-B14F-4D97-AF65-F5344CB8AC3E}">
        <p14:creationId xmlns:p14="http://schemas.microsoft.com/office/powerpoint/2010/main" val="2617519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fontScale="92500" lnSpcReduction="20000"/>
          </a:bodyPr>
          <a:lstStyle/>
          <a:p>
            <a:r>
              <a:rPr lang="en-US"/>
              <a:t>Year-long project where we have the students generate the thing</a:t>
            </a:r>
          </a:p>
          <a:p>
            <a:pPr lvl="1"/>
            <a:r>
              <a:rPr lang="en-US"/>
              <a:t>Clockwork – clockwork.scholarslab.org</a:t>
            </a:r>
          </a:p>
          <a:p>
            <a:pPr lvl="1"/>
            <a:r>
              <a:rPr lang="en-US"/>
              <a:t>Dash-Amerikan -  dashamerikan.scholarslab.org</a:t>
            </a:r>
          </a:p>
          <a:p>
            <a:pPr lvl="1"/>
            <a:r>
              <a:rPr lang="en-US"/>
              <a:t>UVA Reveal - reveal.scholarslab.org</a:t>
            </a:r>
          </a:p>
          <a:p>
            <a:r>
              <a:rPr lang="en-US"/>
              <a:t>Pros</a:t>
            </a:r>
          </a:p>
          <a:p>
            <a:pPr lvl="1"/>
            <a:r>
              <a:rPr lang="en-US"/>
              <a:t>Students are empowered</a:t>
            </a:r>
          </a:p>
          <a:p>
            <a:pPr lvl="1"/>
            <a:r>
              <a:rPr lang="en-US"/>
              <a:t>Some students are invested (the talkers)</a:t>
            </a:r>
          </a:p>
          <a:p>
            <a:pPr lvl="1"/>
            <a:r>
              <a:rPr lang="en-US"/>
              <a:t>Deep on a single technology</a:t>
            </a:r>
          </a:p>
          <a:p>
            <a:r>
              <a:rPr lang="en-US"/>
              <a:t>Cons</a:t>
            </a:r>
          </a:p>
          <a:p>
            <a:pPr lvl="1"/>
            <a:r>
              <a:rPr lang="en-US"/>
              <a:t>Difficult to support</a:t>
            </a:r>
          </a:p>
          <a:p>
            <a:pPr lvl="1"/>
            <a:r>
              <a:rPr lang="en-US"/>
              <a:t>Intervention less realized</a:t>
            </a:r>
          </a:p>
          <a:p>
            <a:pPr lvl="1"/>
            <a:r>
              <a:rPr lang="en-US"/>
              <a:t>Deep on a single technology</a:t>
            </a:r>
          </a:p>
          <a:p>
            <a:pPr lvl="1"/>
            <a:r>
              <a:rPr lang="en-US"/>
              <a:t>Most students still not invested</a:t>
            </a:r>
          </a:p>
        </p:txBody>
      </p:sp>
    </p:spTree>
    <p:extLst>
      <p:ext uri="{BB962C8B-B14F-4D97-AF65-F5344CB8AC3E}">
        <p14:creationId xmlns:p14="http://schemas.microsoft.com/office/powerpoint/2010/main" val="2230011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816BE3-BF66-B349-8263-8288AEB85E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724150" y="0"/>
            <a:ext cx="9144000" cy="6858000"/>
          </a:xfrm>
          <a:prstGeom prst="rect">
            <a:avLst/>
          </a:prstGeom>
        </p:spPr>
      </p:pic>
      <p:pic>
        <p:nvPicPr>
          <p:cNvPr id="6" name="Picture 5">
            <a:extLst>
              <a:ext uri="{FF2B5EF4-FFF2-40B4-BE49-F238E27FC236}">
                <a16:creationId xmlns:a16="http://schemas.microsoft.com/office/drawing/2014/main" id="{299D0ED2-89B7-6F47-8BB5-7D0459B4F3D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0"/>
            <a:ext cx="3334703" cy="6858000"/>
          </a:xfrm>
          <a:prstGeom prst="rect">
            <a:avLst/>
          </a:prstGeom>
        </p:spPr>
      </p:pic>
    </p:spTree>
    <p:extLst>
      <p:ext uri="{BB962C8B-B14F-4D97-AF65-F5344CB8AC3E}">
        <p14:creationId xmlns:p14="http://schemas.microsoft.com/office/powerpoint/2010/main" val="29504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5751-A84E-2F4F-911B-4C0D7E5B0F34}"/>
              </a:ext>
            </a:extLst>
          </p:cNvPr>
          <p:cNvSpPr>
            <a:spLocks noGrp="1"/>
          </p:cNvSpPr>
          <p:nvPr>
            <p:ph type="title"/>
          </p:nvPr>
        </p:nvSpPr>
        <p:spPr/>
        <p:txBody>
          <a:bodyPr/>
          <a:lstStyle/>
          <a:p>
            <a:r>
              <a:rPr lang="en-US"/>
              <a:t>Now</a:t>
            </a:r>
          </a:p>
        </p:txBody>
      </p:sp>
      <p:sp>
        <p:nvSpPr>
          <p:cNvPr id="3" name="Content Placeholder 2">
            <a:extLst>
              <a:ext uri="{FF2B5EF4-FFF2-40B4-BE49-F238E27FC236}">
                <a16:creationId xmlns:a16="http://schemas.microsoft.com/office/drawing/2014/main" id="{895A678B-4498-DE45-9292-D83507167A98}"/>
              </a:ext>
            </a:extLst>
          </p:cNvPr>
          <p:cNvSpPr>
            <a:spLocks noGrp="1"/>
          </p:cNvSpPr>
          <p:nvPr>
            <p:ph idx="1"/>
          </p:nvPr>
        </p:nvSpPr>
        <p:spPr/>
        <p:txBody>
          <a:bodyPr/>
          <a:lstStyle/>
          <a:p>
            <a:r>
              <a:rPr lang="en-US" dirty="0"/>
              <a:t>Portfolio of experiences</a:t>
            </a:r>
          </a:p>
          <a:p>
            <a:pPr lvl="1"/>
            <a:r>
              <a:rPr lang="en-US" dirty="0"/>
              <a:t>Some more guided, some more independently grown</a:t>
            </a:r>
          </a:p>
          <a:p>
            <a:r>
              <a:rPr lang="en-US" dirty="0"/>
              <a:t>Fall</a:t>
            </a:r>
          </a:p>
          <a:p>
            <a:pPr lvl="1"/>
            <a:r>
              <a:rPr lang="en-US" dirty="0"/>
              <a:t>Three </a:t>
            </a:r>
            <a:r>
              <a:rPr lang="en-US" dirty="0" err="1"/>
              <a:t>assignemnts</a:t>
            </a:r>
            <a:r>
              <a:rPr lang="en-US" dirty="0"/>
              <a:t> – Charter, Workshop, Project Proposal</a:t>
            </a:r>
          </a:p>
          <a:p>
            <a:pPr lvl="1"/>
            <a:r>
              <a:rPr lang="en-US" dirty="0"/>
              <a:t>Various shades of group/independent/paired</a:t>
            </a:r>
          </a:p>
          <a:p>
            <a:r>
              <a:rPr lang="en-US" dirty="0"/>
              <a:t>Spring</a:t>
            </a:r>
          </a:p>
          <a:p>
            <a:pPr lvl="1"/>
            <a:r>
              <a:rPr lang="en-US" dirty="0"/>
              <a:t>Semester-long collaborative project that splits the difference b/w given and shaped</a:t>
            </a:r>
          </a:p>
          <a:p>
            <a:pPr lvl="1"/>
            <a:r>
              <a:rPr lang="en-US" dirty="0" err="1"/>
              <a:t>unclosure.scholarslab.org</a:t>
            </a:r>
            <a:endParaRPr lang="en-US" dirty="0"/>
          </a:p>
          <a:p>
            <a:pPr lvl="1"/>
            <a:r>
              <a:rPr lang="en-US" dirty="0" err="1"/>
              <a:t>landandlegacy.scholarslab.org</a:t>
            </a:r>
            <a:endParaRPr lang="en-US" dirty="0"/>
          </a:p>
        </p:txBody>
      </p:sp>
    </p:spTree>
    <p:extLst>
      <p:ext uri="{BB962C8B-B14F-4D97-AF65-F5344CB8AC3E}">
        <p14:creationId xmlns:p14="http://schemas.microsoft.com/office/powerpoint/2010/main" val="127280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266D-B579-204A-8477-3B6ED2D8EBE8}"/>
              </a:ext>
            </a:extLst>
          </p:cNvPr>
          <p:cNvSpPr>
            <a:spLocks noGrp="1"/>
          </p:cNvSpPr>
          <p:nvPr>
            <p:ph type="title"/>
          </p:nvPr>
        </p:nvSpPr>
        <p:spPr/>
        <p:txBody>
          <a:bodyPr/>
          <a:lstStyle/>
          <a:p>
            <a:r>
              <a:rPr lang="en-US" dirty="0"/>
              <a:t>Fall Pt 1 - Charter</a:t>
            </a:r>
          </a:p>
        </p:txBody>
      </p:sp>
      <p:sp>
        <p:nvSpPr>
          <p:cNvPr id="3" name="Content Placeholder 2">
            <a:extLst>
              <a:ext uri="{FF2B5EF4-FFF2-40B4-BE49-F238E27FC236}">
                <a16:creationId xmlns:a16="http://schemas.microsoft.com/office/drawing/2014/main" id="{C08D5FB7-192A-BE43-9C08-F17AF7EE176A}"/>
              </a:ext>
            </a:extLst>
          </p:cNvPr>
          <p:cNvSpPr>
            <a:spLocks noGrp="1"/>
          </p:cNvSpPr>
          <p:nvPr>
            <p:ph idx="1"/>
          </p:nvPr>
        </p:nvSpPr>
        <p:spPr/>
        <p:txBody>
          <a:bodyPr/>
          <a:lstStyle/>
          <a:p>
            <a:r>
              <a:rPr lang="en-US" dirty="0"/>
              <a:t>Group-authored statement</a:t>
            </a:r>
          </a:p>
          <a:p>
            <a:r>
              <a:rPr lang="en-US" dirty="0"/>
              <a:t>Values</a:t>
            </a:r>
          </a:p>
          <a:p>
            <a:r>
              <a:rPr lang="en-US" dirty="0"/>
              <a:t>Goals</a:t>
            </a:r>
          </a:p>
          <a:p>
            <a:r>
              <a:rPr lang="en-US" dirty="0"/>
              <a:t>Feelings</a:t>
            </a:r>
          </a:p>
          <a:p>
            <a:r>
              <a:rPr lang="en-US" dirty="0"/>
              <a:t>Ronda will share more</a:t>
            </a:r>
          </a:p>
          <a:p>
            <a:r>
              <a:rPr lang="en-US" dirty="0"/>
              <a:t>“Due” September 15</a:t>
            </a:r>
            <a:r>
              <a:rPr lang="en-US" baseline="30000" dirty="0"/>
              <a:t>th</a:t>
            </a:r>
          </a:p>
        </p:txBody>
      </p:sp>
      <p:pic>
        <p:nvPicPr>
          <p:cNvPr id="8" name="Picture 7">
            <a:extLst>
              <a:ext uri="{FF2B5EF4-FFF2-40B4-BE49-F238E27FC236}">
                <a16:creationId xmlns:a16="http://schemas.microsoft.com/office/drawing/2014/main" id="{1E190502-A33C-3D4C-A45E-1C6940F7148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5113020" y="857250"/>
            <a:ext cx="6858000" cy="5143500"/>
          </a:xfrm>
          <a:prstGeom prst="rect">
            <a:avLst/>
          </a:prstGeom>
        </p:spPr>
      </p:pic>
    </p:spTree>
    <p:extLst>
      <p:ext uri="{BB962C8B-B14F-4D97-AF65-F5344CB8AC3E}">
        <p14:creationId xmlns:p14="http://schemas.microsoft.com/office/powerpoint/2010/main" val="159536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CB96-636C-1D4A-9E5A-8BEA102AC5E2}"/>
              </a:ext>
            </a:extLst>
          </p:cNvPr>
          <p:cNvSpPr>
            <a:spLocks noGrp="1"/>
          </p:cNvSpPr>
          <p:nvPr>
            <p:ph type="title"/>
          </p:nvPr>
        </p:nvSpPr>
        <p:spPr/>
        <p:txBody>
          <a:bodyPr/>
          <a:lstStyle/>
          <a:p>
            <a:r>
              <a:rPr lang="en-US" dirty="0"/>
              <a:t>Fall Pt 2 - Workshop</a:t>
            </a:r>
          </a:p>
        </p:txBody>
      </p:sp>
      <p:sp>
        <p:nvSpPr>
          <p:cNvPr id="3" name="Content Placeholder 2">
            <a:extLst>
              <a:ext uri="{FF2B5EF4-FFF2-40B4-BE49-F238E27FC236}">
                <a16:creationId xmlns:a16="http://schemas.microsoft.com/office/drawing/2014/main" id="{55272F30-1AA6-9943-8784-E311D9877BED}"/>
              </a:ext>
            </a:extLst>
          </p:cNvPr>
          <p:cNvSpPr>
            <a:spLocks noGrp="1"/>
          </p:cNvSpPr>
          <p:nvPr>
            <p:ph idx="1"/>
          </p:nvPr>
        </p:nvSpPr>
        <p:spPr/>
        <p:txBody>
          <a:bodyPr/>
          <a:lstStyle/>
          <a:p>
            <a:r>
              <a:rPr lang="en-US" dirty="0"/>
              <a:t>Lightweight workshops, piloted together</a:t>
            </a:r>
          </a:p>
          <a:p>
            <a:r>
              <a:rPr lang="en-US" dirty="0"/>
              <a:t>Teaching to learn</a:t>
            </a:r>
          </a:p>
          <a:p>
            <a:r>
              <a:rPr lang="en-US" dirty="0"/>
              <a:t>Opportunities to share them </a:t>
            </a:r>
          </a:p>
          <a:p>
            <a:r>
              <a:rPr lang="en-US" dirty="0"/>
              <a:t>Also could have an audience here!</a:t>
            </a:r>
          </a:p>
          <a:p>
            <a:pPr lvl="1"/>
            <a:r>
              <a:rPr lang="en-US" dirty="0"/>
              <a:t>DH Roadshow</a:t>
            </a:r>
          </a:p>
        </p:txBody>
      </p:sp>
      <p:pic>
        <p:nvPicPr>
          <p:cNvPr id="5" name="Picture 4">
            <a:extLst>
              <a:ext uri="{FF2B5EF4-FFF2-40B4-BE49-F238E27FC236}">
                <a16:creationId xmlns:a16="http://schemas.microsoft.com/office/drawing/2014/main" id="{71E5D14E-8E28-5E49-8914-42DFFDD4EB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13148" y="-1017464"/>
            <a:ext cx="3678852" cy="7961961"/>
          </a:xfrm>
          <a:prstGeom prst="rect">
            <a:avLst/>
          </a:prstGeom>
        </p:spPr>
      </p:pic>
    </p:spTree>
    <p:extLst>
      <p:ext uri="{BB962C8B-B14F-4D97-AF65-F5344CB8AC3E}">
        <p14:creationId xmlns:p14="http://schemas.microsoft.com/office/powerpoint/2010/main" val="3742532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8BE8-8D5C-244B-B29A-D73238D8EF84}"/>
              </a:ext>
            </a:extLst>
          </p:cNvPr>
          <p:cNvSpPr>
            <a:spLocks noGrp="1"/>
          </p:cNvSpPr>
          <p:nvPr>
            <p:ph type="title"/>
          </p:nvPr>
        </p:nvSpPr>
        <p:spPr>
          <a:xfrm>
            <a:off x="6896098" y="526982"/>
            <a:ext cx="3286540" cy="1213610"/>
          </a:xfrm>
        </p:spPr>
        <p:txBody>
          <a:bodyPr/>
          <a:lstStyle/>
          <a:p>
            <a:r>
              <a:rPr lang="en-US"/>
              <a:t>Introductions</a:t>
            </a:r>
          </a:p>
        </p:txBody>
      </p:sp>
      <p:sp>
        <p:nvSpPr>
          <p:cNvPr id="3" name="Content Placeholder 2">
            <a:extLst>
              <a:ext uri="{FF2B5EF4-FFF2-40B4-BE49-F238E27FC236}">
                <a16:creationId xmlns:a16="http://schemas.microsoft.com/office/drawing/2014/main" id="{97AC6781-471C-E342-B277-2B7A0D0AC908}"/>
              </a:ext>
            </a:extLst>
          </p:cNvPr>
          <p:cNvSpPr>
            <a:spLocks noGrp="1"/>
          </p:cNvSpPr>
          <p:nvPr>
            <p:ph idx="1"/>
          </p:nvPr>
        </p:nvSpPr>
        <p:spPr>
          <a:xfrm>
            <a:off x="6896098" y="1740592"/>
            <a:ext cx="4924841" cy="4034668"/>
          </a:xfrm>
        </p:spPr>
        <p:txBody>
          <a:bodyPr/>
          <a:lstStyle/>
          <a:p>
            <a:r>
              <a:rPr lang="en-US"/>
              <a:t>Name</a:t>
            </a:r>
          </a:p>
          <a:p>
            <a:r>
              <a:rPr lang="en-US"/>
              <a:t>Department / what you do</a:t>
            </a:r>
          </a:p>
          <a:p>
            <a:r>
              <a:rPr lang="en-US"/>
              <a:t>Something else about you</a:t>
            </a:r>
          </a:p>
        </p:txBody>
      </p:sp>
      <p:pic>
        <p:nvPicPr>
          <p:cNvPr id="4" name="Picture 3">
            <a:extLst>
              <a:ext uri="{FF2B5EF4-FFF2-40B4-BE49-F238E27FC236}">
                <a16:creationId xmlns:a16="http://schemas.microsoft.com/office/drawing/2014/main" id="{BF3282F0-F643-7046-AAEB-7F3CCA7A485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6858000" cy="6858000"/>
          </a:xfrm>
          <a:prstGeom prst="rect">
            <a:avLst/>
          </a:prstGeom>
        </p:spPr>
      </p:pic>
    </p:spTree>
    <p:extLst>
      <p:ext uri="{BB962C8B-B14F-4D97-AF65-F5344CB8AC3E}">
        <p14:creationId xmlns:p14="http://schemas.microsoft.com/office/powerpoint/2010/main" val="1205776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FBF8-3E21-1E49-A72D-87E690369ED8}"/>
              </a:ext>
            </a:extLst>
          </p:cNvPr>
          <p:cNvSpPr>
            <a:spLocks noGrp="1"/>
          </p:cNvSpPr>
          <p:nvPr>
            <p:ph type="title"/>
          </p:nvPr>
        </p:nvSpPr>
        <p:spPr/>
        <p:txBody>
          <a:bodyPr/>
          <a:lstStyle/>
          <a:p>
            <a:r>
              <a:rPr lang="en-US" dirty="0"/>
              <a:t>Fall Pt 3 - Project Proposal</a:t>
            </a:r>
          </a:p>
        </p:txBody>
      </p:sp>
      <p:sp>
        <p:nvSpPr>
          <p:cNvPr id="3" name="Content Placeholder 2">
            <a:extLst>
              <a:ext uri="{FF2B5EF4-FFF2-40B4-BE49-F238E27FC236}">
                <a16:creationId xmlns:a16="http://schemas.microsoft.com/office/drawing/2014/main" id="{32D0A390-C32E-AF40-9CEF-8B42A29FB511}"/>
              </a:ext>
            </a:extLst>
          </p:cNvPr>
          <p:cNvSpPr>
            <a:spLocks noGrp="1"/>
          </p:cNvSpPr>
          <p:nvPr>
            <p:ph idx="1"/>
          </p:nvPr>
        </p:nvSpPr>
        <p:spPr/>
        <p:txBody>
          <a:bodyPr/>
          <a:lstStyle/>
          <a:p>
            <a:r>
              <a:rPr lang="en-US" dirty="0"/>
              <a:t>Begin shaping plans for the spring together</a:t>
            </a:r>
          </a:p>
          <a:p>
            <a:r>
              <a:rPr lang="en-US" dirty="0"/>
              <a:t>Aim for an abstract /description and a project management plan before winter break</a:t>
            </a:r>
          </a:p>
          <a:p>
            <a:endParaRPr lang="en-US" dirty="0"/>
          </a:p>
          <a:p>
            <a:r>
              <a:rPr lang="en-US" dirty="0"/>
              <a:t>Also a chance to make a personal proposal for going further</a:t>
            </a:r>
          </a:p>
          <a:p>
            <a:r>
              <a:rPr lang="en-US" dirty="0"/>
              <a:t>Something to follow up on this year and in the future</a:t>
            </a:r>
          </a:p>
          <a:p>
            <a:r>
              <a:rPr lang="en-US" dirty="0"/>
              <a:t>Space to meet</a:t>
            </a:r>
          </a:p>
        </p:txBody>
      </p:sp>
    </p:spTree>
    <p:extLst>
      <p:ext uri="{BB962C8B-B14F-4D97-AF65-F5344CB8AC3E}">
        <p14:creationId xmlns:p14="http://schemas.microsoft.com/office/powerpoint/2010/main" val="1309394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1404FF-37C7-8348-8E6D-FE15DEBB605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836907"/>
            <a:ext cx="12198959" cy="8136610"/>
          </a:xfrm>
          <a:prstGeom prst="rect">
            <a:avLst/>
          </a:prstGeom>
        </p:spPr>
      </p:pic>
    </p:spTree>
    <p:extLst>
      <p:ext uri="{BB962C8B-B14F-4D97-AF65-F5344CB8AC3E}">
        <p14:creationId xmlns:p14="http://schemas.microsoft.com/office/powerpoint/2010/main" val="15093752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Spring – Project Work</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lstStyle/>
          <a:p>
            <a:r>
              <a:rPr lang="en-US" dirty="0"/>
              <a:t>Project – DH Education and Equity</a:t>
            </a:r>
          </a:p>
          <a:p>
            <a:pPr lvl="1"/>
            <a:r>
              <a:rPr lang="en-US" dirty="0"/>
              <a:t>This is the tenth year of the program. Praxis was designed by people who are largely not here. So frame for the year is to take it back to its source. What do you believe education in DH should look like? Can look like? How can it be grounded in and lead with equity and inclusivity? What should it look like now, in 2020, with all the crises and urgencies that entails? More soon.</a:t>
            </a:r>
          </a:p>
          <a:p>
            <a:r>
              <a:rPr lang="en-US" dirty="0"/>
              <a:t>Potentially give your workshops</a:t>
            </a:r>
          </a:p>
          <a:p>
            <a:r>
              <a:rPr lang="en-US" dirty="0"/>
              <a:t>Public presentation on the group project in late May</a:t>
            </a:r>
          </a:p>
        </p:txBody>
      </p:sp>
    </p:spTree>
    <p:extLst>
      <p:ext uri="{BB962C8B-B14F-4D97-AF65-F5344CB8AC3E}">
        <p14:creationId xmlns:p14="http://schemas.microsoft.com/office/powerpoint/2010/main" val="11518655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83CDEA-BAAB-154F-A3B9-B5EE9DAAC0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1129"/>
            <a:ext cx="12192000" cy="8128000"/>
          </a:xfrm>
          <a:prstGeom prst="rect">
            <a:avLst/>
          </a:prstGeom>
        </p:spPr>
      </p:pic>
    </p:spTree>
    <p:extLst>
      <p:ext uri="{BB962C8B-B14F-4D97-AF65-F5344CB8AC3E}">
        <p14:creationId xmlns:p14="http://schemas.microsoft.com/office/powerpoint/2010/main" val="1188940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Initial Things</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lstStyle/>
          <a:p>
            <a:r>
              <a:rPr lang="en-US" dirty="0"/>
              <a:t>Sign up for a 1:1 with me sometime in the coming weeks</a:t>
            </a:r>
          </a:p>
          <a:p>
            <a:r>
              <a:rPr lang="en-US" dirty="0"/>
              <a:t>Meet with Shane 1:1 for tech set up</a:t>
            </a:r>
          </a:p>
          <a:p>
            <a:r>
              <a:rPr lang="en-US" dirty="0"/>
              <a:t>Readings, etc. on the curriculum page</a:t>
            </a:r>
          </a:p>
          <a:p>
            <a:r>
              <a:rPr lang="en-US" dirty="0"/>
              <a:t>Be present as you’re able</a:t>
            </a:r>
          </a:p>
        </p:txBody>
      </p:sp>
    </p:spTree>
    <p:extLst>
      <p:ext uri="{BB962C8B-B14F-4D97-AF65-F5344CB8AC3E}">
        <p14:creationId xmlns:p14="http://schemas.microsoft.com/office/powerpoint/2010/main" val="40283542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F495E-84D5-9E40-976B-73861659EDBA}"/>
              </a:ext>
            </a:extLst>
          </p:cNvPr>
          <p:cNvSpPr>
            <a:spLocks noGrp="1"/>
          </p:cNvSpPr>
          <p:nvPr>
            <p:ph type="title"/>
          </p:nvPr>
        </p:nvSpPr>
        <p:spPr>
          <a:xfrm>
            <a:off x="838200" y="365125"/>
            <a:ext cx="6461760" cy="1325563"/>
          </a:xfrm>
        </p:spPr>
        <p:txBody>
          <a:bodyPr/>
          <a:lstStyle/>
          <a:p>
            <a:r>
              <a:rPr lang="en-US" dirty="0"/>
              <a:t>Questions and First Discussions</a:t>
            </a:r>
          </a:p>
        </p:txBody>
      </p:sp>
      <p:pic>
        <p:nvPicPr>
          <p:cNvPr id="5" name="Picture 4">
            <a:extLst>
              <a:ext uri="{FF2B5EF4-FFF2-40B4-BE49-F238E27FC236}">
                <a16:creationId xmlns:a16="http://schemas.microsoft.com/office/drawing/2014/main" id="{C9797122-4E96-A74A-BB56-2E7C9370862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99960" y="0"/>
            <a:ext cx="4892040" cy="6858000"/>
          </a:xfrm>
          <a:prstGeom prst="rect">
            <a:avLst/>
          </a:prstGeom>
        </p:spPr>
      </p:pic>
    </p:spTree>
    <p:extLst>
      <p:ext uri="{BB962C8B-B14F-4D97-AF65-F5344CB8AC3E}">
        <p14:creationId xmlns:p14="http://schemas.microsoft.com/office/powerpoint/2010/main" val="2677864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a:t>Spaces and Expectations</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normAutofit fontScale="92500" lnSpcReduction="10000"/>
          </a:bodyPr>
          <a:lstStyle/>
          <a:p>
            <a:r>
              <a:rPr lang="en-US" dirty="0"/>
              <a:t>We'll be online for the fall; very likely spring as well. </a:t>
            </a:r>
          </a:p>
          <a:p>
            <a:pPr lvl="1"/>
            <a:r>
              <a:rPr lang="en-US" dirty="0"/>
              <a:t>Make sure you have good Slack notifications set and engage if you can.</a:t>
            </a:r>
          </a:p>
          <a:p>
            <a:r>
              <a:rPr lang="en-US" dirty="0"/>
              <a:t>Up to date info here - </a:t>
            </a:r>
            <a:r>
              <a:rPr lang="en-US" dirty="0" err="1"/>
              <a:t>praxis.scholarslab.org</a:t>
            </a:r>
            <a:r>
              <a:rPr lang="en-US" dirty="0"/>
              <a:t>/curriculum/</a:t>
            </a:r>
          </a:p>
          <a:p>
            <a:pPr lvl="1"/>
            <a:r>
              <a:rPr lang="en-US" dirty="0"/>
              <a:t>Mostly set, but things get shifted around</a:t>
            </a:r>
          </a:p>
          <a:p>
            <a:pPr lvl="1"/>
            <a:r>
              <a:rPr lang="en-US" dirty="0"/>
              <a:t>If something is TBD but you need to know do reach out</a:t>
            </a:r>
          </a:p>
          <a:p>
            <a:r>
              <a:rPr lang="en-US" dirty="0"/>
              <a:t>10 hours a week / 3 hours in session together</a:t>
            </a:r>
          </a:p>
          <a:p>
            <a:pPr lvl="1"/>
            <a:r>
              <a:rPr lang="en-US" dirty="0"/>
              <a:t>Tuesdays from 1-3 and Thursdays from 1-2</a:t>
            </a:r>
          </a:p>
          <a:p>
            <a:pPr lvl="1"/>
            <a:r>
              <a:rPr lang="en-US" dirty="0"/>
              <a:t>Office Hours info will be pinned in slack</a:t>
            </a:r>
          </a:p>
          <a:p>
            <a:pPr lvl="1"/>
            <a:r>
              <a:rPr lang="en-US" dirty="0"/>
              <a:t>Note on working together</a:t>
            </a:r>
          </a:p>
          <a:p>
            <a:r>
              <a:rPr lang="en-US" dirty="0"/>
              <a:t>Accountable to each other</a:t>
            </a:r>
          </a:p>
          <a:p>
            <a:r>
              <a:rPr lang="en-US" dirty="0"/>
              <a:t>First and foremost, kindness and generosity</a:t>
            </a:r>
          </a:p>
        </p:txBody>
      </p:sp>
      <p:pic>
        <p:nvPicPr>
          <p:cNvPr id="5" name="Picture 4">
            <a:extLst>
              <a:ext uri="{FF2B5EF4-FFF2-40B4-BE49-F238E27FC236}">
                <a16:creationId xmlns:a16="http://schemas.microsoft.com/office/drawing/2014/main" id="{9B77A2AA-CF30-FF43-B38E-5E4D8554B5D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73528" y="3100038"/>
            <a:ext cx="2818471" cy="3757961"/>
          </a:xfrm>
          <a:prstGeom prst="rect">
            <a:avLst/>
          </a:prstGeom>
        </p:spPr>
      </p:pic>
    </p:spTree>
    <p:extLst>
      <p:ext uri="{BB962C8B-B14F-4D97-AF65-F5344CB8AC3E}">
        <p14:creationId xmlns:p14="http://schemas.microsoft.com/office/powerpoint/2010/main" val="863224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2DBE-4AEA-FE46-A961-DCF78D113C98}"/>
              </a:ext>
            </a:extLst>
          </p:cNvPr>
          <p:cNvSpPr>
            <a:spLocks noGrp="1"/>
          </p:cNvSpPr>
          <p:nvPr>
            <p:ph type="title"/>
          </p:nvPr>
        </p:nvSpPr>
        <p:spPr/>
        <p:txBody>
          <a:bodyPr/>
          <a:lstStyle/>
          <a:p>
            <a:r>
              <a:rPr lang="en-US" dirty="0"/>
              <a:t>Anti-Attendance Policy / Policy of Care</a:t>
            </a:r>
          </a:p>
        </p:txBody>
      </p:sp>
      <p:sp>
        <p:nvSpPr>
          <p:cNvPr id="3" name="Content Placeholder 2">
            <a:extLst>
              <a:ext uri="{FF2B5EF4-FFF2-40B4-BE49-F238E27FC236}">
                <a16:creationId xmlns:a16="http://schemas.microsoft.com/office/drawing/2014/main" id="{27A26414-3EC7-B342-9D81-688AE1DB3C25}"/>
              </a:ext>
            </a:extLst>
          </p:cNvPr>
          <p:cNvSpPr>
            <a:spLocks noGrp="1"/>
          </p:cNvSpPr>
          <p:nvPr>
            <p:ph idx="1"/>
          </p:nvPr>
        </p:nvSpPr>
        <p:spPr/>
        <p:txBody>
          <a:bodyPr/>
          <a:lstStyle/>
          <a:p>
            <a:r>
              <a:rPr lang="en-US" dirty="0"/>
              <a:t>The world is a mess – take care of yourself, yours, and each other.</a:t>
            </a:r>
          </a:p>
          <a:p>
            <a:r>
              <a:rPr lang="en-US" dirty="0"/>
              <a:t>There is no attendance policy.</a:t>
            </a:r>
          </a:p>
          <a:p>
            <a:r>
              <a:rPr lang="en-US" dirty="0"/>
              <a:t>It’s fine if you have to miss.</a:t>
            </a:r>
          </a:p>
          <a:p>
            <a:r>
              <a:rPr lang="en-US" dirty="0"/>
              <a:t>As a courtesy, let us know if you can’t make it.</a:t>
            </a:r>
          </a:p>
          <a:p>
            <a:r>
              <a:rPr lang="en-US" dirty="0"/>
              <a:t>We’re accountable to each other and can address things if presence becomes a problem, but lead with care and kindness first. </a:t>
            </a:r>
          </a:p>
        </p:txBody>
      </p:sp>
    </p:spTree>
    <p:extLst>
      <p:ext uri="{BB962C8B-B14F-4D97-AF65-F5344CB8AC3E}">
        <p14:creationId xmlns:p14="http://schemas.microsoft.com/office/powerpoint/2010/main" val="707183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a:t>Financial Logistics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p:txBody>
          <a:bodyPr/>
          <a:lstStyle/>
          <a:p>
            <a:r>
              <a:rPr lang="en-US" dirty="0"/>
              <a:t>If you get paid, let me know</a:t>
            </a:r>
          </a:p>
          <a:p>
            <a:r>
              <a:rPr lang="en-US" dirty="0"/>
              <a:t>If you think you should get paid but haven't, let me know</a:t>
            </a:r>
          </a:p>
          <a:p>
            <a:r>
              <a:rPr lang="en-US" dirty="0"/>
              <a:t>If you so much as sense an ill wind about finances, let me know</a:t>
            </a:r>
          </a:p>
          <a:p>
            <a:r>
              <a:rPr lang="en-US" dirty="0"/>
              <a:t>Better to be redundant than to be delayed</a:t>
            </a:r>
          </a:p>
          <a:p>
            <a:r>
              <a:rPr lang="en-US" dirty="0"/>
              <a:t>A note on the GSAS portions of your fellowship</a:t>
            </a:r>
          </a:p>
          <a:p>
            <a:r>
              <a:rPr lang="en-US" dirty="0"/>
              <a:t>Let me know privately after session?</a:t>
            </a:r>
          </a:p>
        </p:txBody>
      </p:sp>
      <p:pic>
        <p:nvPicPr>
          <p:cNvPr id="5" name="Picture 4">
            <a:extLst>
              <a:ext uri="{FF2B5EF4-FFF2-40B4-BE49-F238E27FC236}">
                <a16:creationId xmlns:a16="http://schemas.microsoft.com/office/drawing/2014/main" id="{83DBB1D3-6EF2-C04E-8FE7-9462EC480A5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007178" y="3719384"/>
            <a:ext cx="4184821" cy="3138616"/>
          </a:xfrm>
          <a:prstGeom prst="rect">
            <a:avLst/>
          </a:prstGeom>
        </p:spPr>
      </p:pic>
    </p:spTree>
    <p:extLst>
      <p:ext uri="{BB962C8B-B14F-4D97-AF65-F5344CB8AC3E}">
        <p14:creationId xmlns:p14="http://schemas.microsoft.com/office/powerpoint/2010/main" val="878799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C5C6D52-A81B-7A46-8D63-1944F920190E}"/>
              </a:ext>
            </a:extLst>
          </p:cNvPr>
          <p:cNvPicPr>
            <a:picLocks noGrp="1" noChangeAspect="1"/>
          </p:cNvPicPr>
          <p:nvPr>
            <p:ph idx="1"/>
          </p:nvPr>
        </p:nvPicPr>
        <p:blipFill>
          <a:blip r:embed="rId3"/>
          <a:stretch>
            <a:fillRect/>
          </a:stretch>
        </p:blipFill>
        <p:spPr>
          <a:xfrm>
            <a:off x="0" y="1698"/>
            <a:ext cx="7871791" cy="6856302"/>
          </a:xfrm>
          <a:prstGeom prst="rect">
            <a:avLst/>
          </a:prstGeom>
        </p:spPr>
      </p:pic>
      <p:sp>
        <p:nvSpPr>
          <p:cNvPr id="2" name="Title 1">
            <a:extLst>
              <a:ext uri="{FF2B5EF4-FFF2-40B4-BE49-F238E27FC236}">
                <a16:creationId xmlns:a16="http://schemas.microsoft.com/office/drawing/2014/main" id="{D869D51B-D94A-BC48-9645-E956D4B6EE12}"/>
              </a:ext>
            </a:extLst>
          </p:cNvPr>
          <p:cNvSpPr>
            <a:spLocks noGrp="1"/>
          </p:cNvSpPr>
          <p:nvPr>
            <p:ph type="title"/>
          </p:nvPr>
        </p:nvSpPr>
        <p:spPr>
          <a:xfrm>
            <a:off x="7871791" y="2889823"/>
            <a:ext cx="4320209" cy="1080052"/>
          </a:xfrm>
        </p:spPr>
        <p:txBody>
          <a:bodyPr>
            <a:normAutofit/>
          </a:bodyPr>
          <a:lstStyle/>
          <a:p>
            <a:pPr algn="ctr"/>
            <a:r>
              <a:rPr lang="en-US" sz="3500"/>
              <a:t>phdplus.virginia.edu</a:t>
            </a:r>
          </a:p>
        </p:txBody>
      </p:sp>
    </p:spTree>
    <p:extLst>
      <p:ext uri="{BB962C8B-B14F-4D97-AF65-F5344CB8AC3E}">
        <p14:creationId xmlns:p14="http://schemas.microsoft.com/office/powerpoint/2010/main" val="1606511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dirty="0"/>
              <a:t>Other Scheduling Things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a:xfrm>
            <a:off x="838200" y="1825625"/>
            <a:ext cx="6210300" cy="4351338"/>
          </a:xfrm>
        </p:spPr>
        <p:txBody>
          <a:bodyPr/>
          <a:lstStyle/>
          <a:p>
            <a:r>
              <a:rPr lang="en-US" dirty="0"/>
              <a:t>Be thinking about ways to maintain a community – details forthcoming</a:t>
            </a:r>
          </a:p>
          <a:p>
            <a:r>
              <a:rPr lang="en-US" dirty="0"/>
              <a:t>Info about office hours will be pinned </a:t>
            </a:r>
            <a:r>
              <a:rPr lang="en-US"/>
              <a:t>on slack</a:t>
            </a:r>
            <a:endParaRPr lang="en-US" dirty="0"/>
          </a:p>
          <a:p>
            <a:r>
              <a:rPr lang="en-US" dirty="0"/>
              <a:t>DH Fellows colloquium series – dates forthcoming</a:t>
            </a:r>
          </a:p>
          <a:p>
            <a:r>
              <a:rPr lang="en-US" dirty="0"/>
              <a:t>A few things here and there on the curriculum page</a:t>
            </a:r>
          </a:p>
          <a:p>
            <a:r>
              <a:rPr lang="en-US" dirty="0"/>
              <a:t>Come to our events if you're able!</a:t>
            </a:r>
          </a:p>
        </p:txBody>
      </p:sp>
      <p:pic>
        <p:nvPicPr>
          <p:cNvPr id="5" name="Picture 4">
            <a:extLst>
              <a:ext uri="{FF2B5EF4-FFF2-40B4-BE49-F238E27FC236}">
                <a16:creationId xmlns:a16="http://schemas.microsoft.com/office/drawing/2014/main" id="{0CE201DB-3F38-7744-B17A-A9FC98A56C7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48500" y="0"/>
            <a:ext cx="5143500" cy="6858000"/>
          </a:xfrm>
          <a:prstGeom prst="rect">
            <a:avLst/>
          </a:prstGeom>
        </p:spPr>
      </p:pic>
    </p:spTree>
    <p:extLst>
      <p:ext uri="{BB962C8B-B14F-4D97-AF65-F5344CB8AC3E}">
        <p14:creationId xmlns:p14="http://schemas.microsoft.com/office/powerpoint/2010/main" val="2248883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82423-9848-BD42-B3B4-4824F738EE47}"/>
              </a:ext>
            </a:extLst>
          </p:cNvPr>
          <p:cNvSpPr>
            <a:spLocks noGrp="1"/>
          </p:cNvSpPr>
          <p:nvPr>
            <p:ph type="title"/>
          </p:nvPr>
        </p:nvSpPr>
        <p:spPr/>
        <p:txBody>
          <a:bodyPr/>
          <a:lstStyle/>
          <a:p>
            <a:r>
              <a:rPr lang="en-US"/>
              <a:t>Code Camp</a:t>
            </a:r>
          </a:p>
        </p:txBody>
      </p:sp>
      <p:sp>
        <p:nvSpPr>
          <p:cNvPr id="3" name="Content Placeholder 2">
            <a:extLst>
              <a:ext uri="{FF2B5EF4-FFF2-40B4-BE49-F238E27FC236}">
                <a16:creationId xmlns:a16="http://schemas.microsoft.com/office/drawing/2014/main" id="{22C9527E-BE65-0C4B-BAE6-2E21E15078B3}"/>
              </a:ext>
            </a:extLst>
          </p:cNvPr>
          <p:cNvSpPr>
            <a:spLocks noGrp="1"/>
          </p:cNvSpPr>
          <p:nvPr>
            <p:ph idx="1"/>
          </p:nvPr>
        </p:nvSpPr>
        <p:spPr/>
        <p:txBody>
          <a:bodyPr/>
          <a:lstStyle/>
          <a:p>
            <a:r>
              <a:rPr lang="en-US" dirty="0"/>
              <a:t>Technical training is its own track</a:t>
            </a:r>
          </a:p>
          <a:p>
            <a:r>
              <a:rPr lang="en-US" dirty="0"/>
              <a:t>Not to separate hacking from yacking, but to make sure both get time</a:t>
            </a:r>
          </a:p>
          <a:p>
            <a:r>
              <a:rPr lang="en-US" dirty="0"/>
              <a:t>Once per week</a:t>
            </a:r>
          </a:p>
          <a:p>
            <a:r>
              <a:rPr lang="en-US" dirty="0"/>
              <a:t>Allows us to go further</a:t>
            </a:r>
          </a:p>
          <a:p>
            <a:r>
              <a:rPr lang="en-US" dirty="0"/>
              <a:t>Give the "mic" to Shane</a:t>
            </a:r>
          </a:p>
        </p:txBody>
      </p:sp>
      <p:pic>
        <p:nvPicPr>
          <p:cNvPr id="4" name="Picture 3">
            <a:extLst>
              <a:ext uri="{FF2B5EF4-FFF2-40B4-BE49-F238E27FC236}">
                <a16:creationId xmlns:a16="http://schemas.microsoft.com/office/drawing/2014/main" id="{C50D82D6-2A2E-E44D-A9A8-E98BC8046F1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960370"/>
            <a:ext cx="4983480" cy="3737610"/>
          </a:xfrm>
          <a:prstGeom prst="rect">
            <a:avLst/>
          </a:prstGeom>
        </p:spPr>
      </p:pic>
    </p:spTree>
    <p:extLst>
      <p:ext uri="{BB962C8B-B14F-4D97-AF65-F5344CB8AC3E}">
        <p14:creationId xmlns:p14="http://schemas.microsoft.com/office/powerpoint/2010/main" val="696208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772D8-4505-524C-866A-2E3CB834DC09}"/>
              </a:ext>
            </a:extLst>
          </p:cNvPr>
          <p:cNvSpPr>
            <a:spLocks noGrp="1"/>
          </p:cNvSpPr>
          <p:nvPr>
            <p:ph type="title"/>
          </p:nvPr>
        </p:nvSpPr>
        <p:spPr>
          <a:xfrm>
            <a:off x="838200" y="365125"/>
            <a:ext cx="7152861" cy="1325563"/>
          </a:xfrm>
        </p:spPr>
        <p:txBody>
          <a:bodyPr/>
          <a:lstStyle/>
          <a:p>
            <a:r>
              <a:rPr lang="en-US"/>
              <a:t>The World According to Shane </a:t>
            </a:r>
            <a:br>
              <a:rPr lang="en-US"/>
            </a:br>
            <a:r>
              <a:rPr lang="en-US"/>
              <a:t>(Head Shots)</a:t>
            </a:r>
          </a:p>
        </p:txBody>
      </p:sp>
      <p:sp>
        <p:nvSpPr>
          <p:cNvPr id="3" name="Content Placeholder 2">
            <a:extLst>
              <a:ext uri="{FF2B5EF4-FFF2-40B4-BE49-F238E27FC236}">
                <a16:creationId xmlns:a16="http://schemas.microsoft.com/office/drawing/2014/main" id="{D73E7C84-4FC1-D54C-AE69-397B5FFCE01B}"/>
              </a:ext>
            </a:extLst>
          </p:cNvPr>
          <p:cNvSpPr>
            <a:spLocks noGrp="1"/>
          </p:cNvSpPr>
          <p:nvPr>
            <p:ph idx="1"/>
          </p:nvPr>
        </p:nvSpPr>
        <p:spPr>
          <a:xfrm>
            <a:off x="838200" y="1825625"/>
            <a:ext cx="10515600" cy="1571349"/>
          </a:xfrm>
        </p:spPr>
        <p:txBody>
          <a:bodyPr>
            <a:normAutofit fontScale="92500" lnSpcReduction="20000"/>
          </a:bodyPr>
          <a:lstStyle/>
          <a:p>
            <a:r>
              <a:rPr lang="en-US" dirty="0"/>
              <a:t>Shane is our awesome photographer</a:t>
            </a:r>
          </a:p>
          <a:p>
            <a:r>
              <a:rPr lang="en-US" dirty="0"/>
              <a:t>Normally he would give you headshots; happy to do it if the world ever allows.</a:t>
            </a:r>
          </a:p>
          <a:p>
            <a:r>
              <a:rPr lang="en-US" dirty="0"/>
              <a:t>Reminder to share one if you already have one. </a:t>
            </a:r>
          </a:p>
          <a:p>
            <a:endParaRPr lang="en-US" dirty="0"/>
          </a:p>
        </p:txBody>
      </p:sp>
      <p:pic>
        <p:nvPicPr>
          <p:cNvPr id="5" name="Picture 4">
            <a:extLst>
              <a:ext uri="{FF2B5EF4-FFF2-40B4-BE49-F238E27FC236}">
                <a16:creationId xmlns:a16="http://schemas.microsoft.com/office/drawing/2014/main" id="{62F62273-1941-314D-84B0-CB88FB87066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461026"/>
            <a:ext cx="12192000" cy="8128000"/>
          </a:xfrm>
          <a:prstGeom prst="rect">
            <a:avLst/>
          </a:prstGeom>
        </p:spPr>
      </p:pic>
    </p:spTree>
    <p:extLst>
      <p:ext uri="{BB962C8B-B14F-4D97-AF65-F5344CB8AC3E}">
        <p14:creationId xmlns:p14="http://schemas.microsoft.com/office/powerpoint/2010/main" val="650655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847</TotalTime>
  <Words>1129</Words>
  <Application>Microsoft Macintosh PowerPoint</Application>
  <PresentationFormat>Widescreen</PresentationFormat>
  <Paragraphs>152</Paragraphs>
  <Slides>25</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PowerPoint Presentation</vt:lpstr>
      <vt:lpstr>Introductions</vt:lpstr>
      <vt:lpstr>Spaces and Expectations</vt:lpstr>
      <vt:lpstr>Anti-Attendance Policy / Policy of Care</vt:lpstr>
      <vt:lpstr>Financial Logistics</vt:lpstr>
      <vt:lpstr>phdplus.virginia.edu</vt:lpstr>
      <vt:lpstr>Other Scheduling Things</vt:lpstr>
      <vt:lpstr>Code Camp</vt:lpstr>
      <vt:lpstr>The World According to Shane  (Head Shots)</vt:lpstr>
      <vt:lpstr>Blogging</vt:lpstr>
      <vt:lpstr>PowerPoint Presentation</vt:lpstr>
      <vt:lpstr>Slack</vt:lpstr>
      <vt:lpstr>PowerPoint Presentation</vt:lpstr>
      <vt:lpstr>Models we've worked with</vt:lpstr>
      <vt:lpstr>Models we've worked with</vt:lpstr>
      <vt:lpstr>PowerPoint Presentation</vt:lpstr>
      <vt:lpstr>Now</vt:lpstr>
      <vt:lpstr>Fall Pt 1 - Charter</vt:lpstr>
      <vt:lpstr>Fall Pt 2 - Workshop</vt:lpstr>
      <vt:lpstr>Fall Pt 3 - Project Proposal</vt:lpstr>
      <vt:lpstr>PowerPoint Presentation</vt:lpstr>
      <vt:lpstr>Spring – Project Work</vt:lpstr>
      <vt:lpstr>PowerPoint Presentation</vt:lpstr>
      <vt:lpstr>Initial Things</vt:lpstr>
      <vt:lpstr>Questions and First Discussions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Praxis</dc:title>
  <dc:creator>Walsh, Brandon M. (bmw9t)</dc:creator>
  <cp:lastModifiedBy>Walsh, Brandon M (bmw9t)</cp:lastModifiedBy>
  <cp:revision>77</cp:revision>
  <dcterms:created xsi:type="dcterms:W3CDTF">2018-08-20T14:08:11Z</dcterms:created>
  <dcterms:modified xsi:type="dcterms:W3CDTF">2020-08-25T18:39:21Z</dcterms:modified>
</cp:coreProperties>
</file>

<file path=docProps/thumbnail.jpeg>
</file>